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gif" ContentType="image/gi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4"/>
  </p:notesMasterIdLst>
  <p:handoutMasterIdLst>
    <p:handoutMasterId r:id="rId25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73" r:id="rId18"/>
    <p:sldId id="274" r:id="rId19"/>
    <p:sldId id="275" r:id="rId20"/>
    <p:sldId id="269" r:id="rId21"/>
    <p:sldId id="270" r:id="rId22"/>
    <p:sldId id="271" r:id="rId23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5" autoAdjust="0"/>
    <p:restoredTop sz="70020" autoAdjust="0"/>
  </p:normalViewPr>
  <p:slideViewPr>
    <p:cSldViewPr snapToGrid="0">
      <p:cViewPr varScale="1">
        <p:scale>
          <a:sx n="77" d="100"/>
          <a:sy n="77" d="100"/>
        </p:scale>
        <p:origin x="200" y="664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2016-02-28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2.g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This is the architecture</a:t>
            </a:r>
            <a:r>
              <a:rPr lang="en-US" sz="1200" baseline="0" dirty="0" smtClean="0"/>
              <a:t> </a:t>
            </a:r>
            <a:r>
              <a:rPr lang="en-US" sz="1200" dirty="0" smtClean="0"/>
              <a:t>you'll start</a:t>
            </a:r>
            <a:r>
              <a:rPr lang="en-US" sz="1200" baseline="0" dirty="0" smtClean="0"/>
              <a:t> using in a few minutes. </a:t>
            </a:r>
            <a:r>
              <a:rPr lang="en-US" sz="1200" dirty="0" smtClean="0"/>
              <a:t>To ensure the smoothest setup experience, you'll be using a virtual workstation with all the necessary tools installed</a:t>
            </a:r>
            <a:r>
              <a:rPr lang="en-US" sz="1200" baseline="0" dirty="0" smtClean="0"/>
              <a:t> </a:t>
            </a:r>
            <a:r>
              <a:rPr lang="en-US" sz="1200" dirty="0" smtClean="0"/>
              <a:t>so you can start using Chef right away.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7613" rtl="0" eaLnBrk="1" fontAlgn="base" latinLnBrk="0" hangingPunct="1">
              <a:lnSpc>
                <a:spcPct val="90000"/>
              </a:lnSpc>
              <a:spcBef>
                <a:spcPct val="3000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I mentioned there</a:t>
            </a:r>
            <a:r>
              <a:rPr lang="en-US" baseline="0" dirty="0" smtClean="0"/>
              <a:t> is a lot work planned for the day. To ensure we </a:t>
            </a:r>
            <a:r>
              <a:rPr lang="en-US" dirty="0" smtClean="0"/>
              <a:t>focus on the concepts we introduce and not on troubleshooting systems we are providing you</a:t>
            </a:r>
            <a:r>
              <a:rPr lang="en-US" baseline="0" dirty="0" smtClean="0"/>
              <a:t> a workstation with the necessary tools installed to get started right away.</a:t>
            </a:r>
          </a:p>
          <a:p>
            <a:pPr marL="0" marR="0" indent="0" algn="l" defTabSz="1217613" rtl="0" eaLnBrk="1" fontAlgn="base" latinLnBrk="0" hangingPunct="1">
              <a:lnSpc>
                <a:spcPct val="90000"/>
              </a:lnSpc>
              <a:spcBef>
                <a:spcPct val="3000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1217613" rtl="0" eaLnBrk="1" fontAlgn="base" latinLnBrk="0" hangingPunct="1">
              <a:lnSpc>
                <a:spcPct val="90000"/>
              </a:lnSpc>
              <a:spcBef>
                <a:spcPct val="3000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Instructor Note: </a:t>
            </a:r>
            <a:r>
              <a:rPr lang="en-US" dirty="0" smtClean="0"/>
              <a:t>At the end of the training</a:t>
            </a:r>
            <a:r>
              <a:rPr lang="en-US" baseline="0" dirty="0" smtClean="0"/>
              <a:t> it is often a good idea to offer your services to help individuals install necessary software or troubleshoot their systems.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172200" y="8685213"/>
            <a:ext cx="684213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C3734AA-3150-D947-AC52-2F5DF48BFCD5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797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 will provide you with the address,</a:t>
            </a:r>
            <a:r>
              <a:rPr lang="en-US" baseline="0" dirty="0" smtClean="0"/>
              <a:t> username and password of the workstation. With that information you will need to use the SSH tool that you have installed to connect that workstation. On Windows y</a:t>
            </a:r>
            <a:r>
              <a:rPr lang="en-US" dirty="0" smtClean="0"/>
              <a:t>ou should use an SSH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demonstrates how you might connect to the remote machine using your terminal or command-prompt if you have access to the application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. This may be different based on your operating system.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172200" y="8685213"/>
            <a:ext cx="684213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C3734AA-3150-D947-AC52-2F5DF48BFCD5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5123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7613" rtl="0" eaLnBrk="1" fontAlgn="base" latinLnBrk="0" hangingPunct="1">
              <a:lnSpc>
                <a:spcPct val="90000"/>
              </a:lnSpc>
              <a:spcBef>
                <a:spcPct val="30000"/>
              </a:spcBef>
              <a:spcAft>
                <a:spcPts val="45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Now</a:t>
            </a:r>
            <a:r>
              <a:rPr lang="en-US" baseline="0" dirty="0" smtClean="0"/>
              <a:t> that you are connected to that workstation we have taken care of all the necessary work to get started with the training.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6172200" y="8685213"/>
            <a:ext cx="684213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DC3734AA-3150-D947-AC52-2F5DF48BFCD5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0677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can automate how you build, deploy, and manage your infrastructure. Your infrastructure becomes as </a:t>
            </a:r>
            <a:r>
              <a:rPr lang="en-US" sz="1200" dirty="0" err="1" smtClean="0"/>
              <a:t>versionable</a:t>
            </a:r>
            <a:r>
              <a:rPr lang="en-US" sz="12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gi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©2016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©2016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oup 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 bwMode="white">
          <a:xfrm>
            <a:off x="136960" y="144390"/>
            <a:ext cx="126284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lIns="121920" tIns="121920" rIns="121920" bIns="121920" anchor="ctr"/>
          <a:lstStyle/>
          <a:p>
            <a:pPr defTabSz="121912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933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latin typeface="+mn-lt"/>
                <a:ea typeface="+mn-ea"/>
                <a:cs typeface="+mn-cs"/>
              </a:rPr>
              <a:t>EXERCISE</a:t>
            </a:r>
          </a:p>
        </p:txBody>
      </p:sp>
      <p:pic>
        <p:nvPicPr>
          <p:cNvPr id="3" name="Picture 2" descr="chef.g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9010" y="324724"/>
            <a:ext cx="2157980" cy="2189001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1671637" y="2292126"/>
            <a:ext cx="12319001" cy="852712"/>
          </a:xfrm>
        </p:spPr>
        <p:txBody>
          <a:bodyPr lIns="91440" tIns="91440" rIns="91440" bIns="91440" anchor="ctr"/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Group Exercise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/>
          </p:nvPr>
        </p:nvSpPr>
        <p:spPr>
          <a:xfrm>
            <a:off x="1671638" y="3260725"/>
            <a:ext cx="12319000" cy="152823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0" name="TextBox 11"/>
          <p:cNvSpPr txBox="1">
            <a:spLocks noChangeArrowheads="1"/>
          </p:cNvSpPr>
          <p:nvPr/>
        </p:nvSpPr>
        <p:spPr bwMode="white">
          <a:xfrm>
            <a:off x="1671638" y="4917547"/>
            <a:ext cx="11777663" cy="78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21920" tIns="121920" rIns="121920" bIns="12192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12176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12176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12176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1217613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3200" b="1" dirty="0"/>
              <a:t>Objective: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671638" y="5650764"/>
            <a:ext cx="12319000" cy="2445486"/>
          </a:xfrm>
          <a:prstGeom prst="rect">
            <a:avLst/>
          </a:prstGeom>
        </p:spPr>
        <p:txBody>
          <a:bodyPr/>
          <a:lstStyle>
            <a:lvl1pPr marL="0" indent="0">
              <a:buFont typeface="Wingdings" charset="2"/>
              <a:buNone/>
              <a:defRPr sz="2400" baseline="0"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077184976"/>
      </p:ext>
    </p:extLst>
  </p:cSld>
  <p:clrMapOvr>
    <a:masterClrMapping/>
  </p:clrMapOvr>
  <p:transition spd="med"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Blu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433513"/>
            <a:ext cx="703262" cy="538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Straight Connector 6"/>
          <p:cNvCxnSpPr/>
          <p:nvPr/>
        </p:nvCxnSpPr>
        <p:spPr>
          <a:xfrm flipH="1">
            <a:off x="0" y="8164513"/>
            <a:ext cx="16256000" cy="3651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3"/>
            <a:ext cx="14423693" cy="5580480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RESULT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&gt; command</a:t>
            </a:r>
          </a:p>
        </p:txBody>
      </p:sp>
      <p:sp>
        <p:nvSpPr>
          <p:cNvPr id="12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1127883" y="3228515"/>
            <a:ext cx="14420850" cy="557213"/>
          </a:xfrm>
          <a:solidFill>
            <a:schemeClr val="accent1">
              <a:alpha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anchor="ctr">
            <a:noAutofit/>
          </a:bodyPr>
          <a:lstStyle>
            <a:lvl1pPr algn="l">
              <a:defRPr sz="4200" baseline="0">
                <a:solidFill>
                  <a:schemeClr val="bg2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342283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24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©2016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2" r:id="rId21"/>
    <p:sldLayoutId id="2147483793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microsoft.com/office/2007/relationships/hdphoto" Target="../media/hdphoto1.wdp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smtClean="0"/>
              <a:t>Chef </a:t>
            </a:r>
            <a:r>
              <a:rPr lang="en-US" dirty="0" smtClean="0"/>
              <a:t>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 smtClean="0">
                <a:solidFill>
                  <a:srgbClr val="7D868C"/>
                </a:solidFill>
              </a:rPr>
              <a:t>©</a:t>
            </a:r>
            <a:r>
              <a:rPr lang="is-IS" sz="1600" dirty="0" smtClean="0">
                <a:solidFill>
                  <a:srgbClr val="7D868C"/>
                </a:solidFill>
              </a:rPr>
              <a:t>2016</a:t>
            </a:r>
            <a:r>
              <a:rPr lang="en-US" sz="1600" dirty="0" smtClean="0">
                <a:solidFill>
                  <a:srgbClr val="7D868C"/>
                </a:solidFill>
              </a:rPr>
              <a:t> </a:t>
            </a:r>
            <a:r>
              <a:rPr lang="en-US" sz="1600" dirty="0">
                <a:solidFill>
                  <a:srgbClr val="7D868C"/>
                </a:solidFill>
              </a:rPr>
              <a:t>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v1.1.0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Group Lab: </a:t>
            </a:r>
            <a:br>
              <a:rPr lang="en-US" dirty="0" smtClean="0"/>
            </a:br>
            <a:r>
              <a:rPr lang="en-US" dirty="0" smtClean="0"/>
              <a:t>Pre-built Workstation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q"/>
            </a:pPr>
            <a:r>
              <a:rPr lang="en-US" dirty="0" smtClean="0"/>
              <a:t>Login to the Remote Workstation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provide for you a workstation with all the tools installed.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74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Login to the Workstation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The authenticity of host '54.209.164.144 (54.209.164.144)' can't be </a:t>
            </a:r>
            <a:r>
              <a:rPr lang="en-US" dirty="0" err="1"/>
              <a:t>established.RSA</a:t>
            </a:r>
            <a:r>
              <a:rPr lang="en-US" dirty="0"/>
              <a:t> key fingerprint is SHA256:tKoTsPbn6ER9BLThZqntXTxIYem3zV/</a:t>
            </a:r>
            <a:r>
              <a:rPr lang="en-US" dirty="0" err="1"/>
              <a:t>iTQWvhLrBIBQ.Are</a:t>
            </a:r>
            <a:r>
              <a:rPr lang="en-US" dirty="0"/>
              <a:t> you sure you want to continue connecting (yes/no</a:t>
            </a:r>
            <a:r>
              <a:rPr lang="en-US" dirty="0" smtClean="0"/>
              <a:t>)? </a:t>
            </a:r>
            <a:r>
              <a:rPr lang="en-US" b="1" dirty="0" smtClean="0"/>
              <a:t>yes</a:t>
            </a:r>
          </a:p>
          <a:p>
            <a:r>
              <a:rPr lang="en-US" dirty="0"/>
              <a:t>chef@54.209.164.144's password</a:t>
            </a:r>
            <a:r>
              <a:rPr lang="en-US" dirty="0" smtClean="0"/>
              <a:t>: </a:t>
            </a:r>
            <a:r>
              <a:rPr lang="en-US" b="1" dirty="0" smtClean="0"/>
              <a:t>PASSWORD</a:t>
            </a:r>
          </a:p>
          <a:p>
            <a:r>
              <a:rPr lang="en-US" dirty="0"/>
              <a:t>chef@ip-172-31-15-97 </a:t>
            </a:r>
            <a:r>
              <a:rPr lang="en-US" dirty="0" smtClean="0"/>
              <a:t>~]$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&gt; </a:t>
            </a:r>
            <a:r>
              <a:rPr lang="en-US" dirty="0" err="1" smtClean="0"/>
              <a:t>ssh</a:t>
            </a:r>
            <a:r>
              <a:rPr lang="en-US" dirty="0" smtClean="0"/>
              <a:t> IPADDRESS -l </a:t>
            </a:r>
            <a:r>
              <a:rPr lang="en-US" dirty="0"/>
              <a:t>USERNAME</a:t>
            </a:r>
          </a:p>
        </p:txBody>
      </p:sp>
    </p:spTree>
    <p:extLst>
      <p:ext uri="{BB962C8B-B14F-4D97-AF65-F5344CB8AC3E}">
        <p14:creationId xmlns:p14="http://schemas.microsoft.com/office/powerpoint/2010/main" val="74809215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Group Lab:</a:t>
            </a:r>
            <a:br>
              <a:rPr lang="en-US" smtClean="0"/>
            </a:br>
            <a:r>
              <a:rPr lang="en-US" smtClean="0"/>
              <a:t>Pre-built </a:t>
            </a:r>
            <a:r>
              <a:rPr lang="en-US" dirty="0" smtClean="0"/>
              <a:t>Workstation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42900" indent="-342900">
              <a:buFont typeface="Wingdings" charset="2"/>
              <a:buChar char="ü"/>
            </a:pPr>
            <a:r>
              <a:rPr lang="en-US" dirty="0" smtClean="0"/>
              <a:t>Login to the Remote Workstation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will provide for you a workstation with all the tools installed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88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smtClean="0"/>
              <a:t>GL or Group Lab: </a:t>
            </a:r>
            <a:r>
              <a:rPr lang="en-US" sz="3733" dirty="0" smtClean="0"/>
              <a:t>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>
                <a:solidFill>
                  <a:srgbClr val="7D868C"/>
                </a:solidFill>
              </a:rPr>
              <a:t>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2016</a:t>
            </a:r>
            <a:r>
              <a:rPr lang="en-US" dirty="0" smtClean="0"/>
              <a:t>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</a:t>
            </a:r>
            <a:r>
              <a:rPr lang="en-US" sz="3200" smtClean="0"/>
              <a:t>Azure and Amazon </a:t>
            </a:r>
            <a:r>
              <a:rPr lang="en-US" sz="3200" dirty="0"/>
              <a:t>Elastic Compute Cloud </a:t>
            </a:r>
            <a:r>
              <a:rPr lang="en-US" sz="3200" dirty="0" smtClean="0"/>
              <a:t>to </a:t>
            </a:r>
            <a:r>
              <a:rPr lang="en-US" sz="3200" dirty="0"/>
              <a:t>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</a:t>
            </a:r>
            <a:r>
              <a:rPr lang="en-US" sz="3733" dirty="0" smtClean="0"/>
              <a:t>!</a:t>
            </a:r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12576</TotalTime>
  <Words>1444</Words>
  <Application>Microsoft Macintosh PowerPoint</Application>
  <PresentationFormat>Custom</PresentationFormat>
  <Paragraphs>174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Courier New</vt:lpstr>
      <vt:lpstr>Inconsolata</vt:lpstr>
      <vt:lpstr>ＭＳ Ｐゴシック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Group Lab:  Pre-built Workstation</vt:lpstr>
      <vt:lpstr>Login to the Workstation</vt:lpstr>
      <vt:lpstr>Group Lab: Pre-built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1609</cp:revision>
  <cp:lastPrinted>2015-02-07T23:49:10Z</cp:lastPrinted>
  <dcterms:created xsi:type="dcterms:W3CDTF">2012-09-13T17:36:07Z</dcterms:created>
  <dcterms:modified xsi:type="dcterms:W3CDTF">2016-02-28T20:04:44Z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